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9" r:id="rId3"/>
    <p:sldMasterId id="2147483676" r:id="rId4"/>
  </p:sldMasterIdLst>
  <p:notesMasterIdLst>
    <p:notesMasterId r:id="rId22"/>
  </p:notesMasterIdLst>
  <p:handoutMasterIdLst>
    <p:handoutMasterId r:id="rId23"/>
  </p:handoutMasterIdLst>
  <p:sldIdLst>
    <p:sldId id="269" r:id="rId5"/>
    <p:sldId id="339" r:id="rId6"/>
    <p:sldId id="270" r:id="rId7"/>
    <p:sldId id="340" r:id="rId8"/>
    <p:sldId id="341" r:id="rId9"/>
    <p:sldId id="333" r:id="rId10"/>
    <p:sldId id="345" r:id="rId11"/>
    <p:sldId id="344" r:id="rId12"/>
    <p:sldId id="347" r:id="rId13"/>
    <p:sldId id="346" r:id="rId14"/>
    <p:sldId id="348" r:id="rId15"/>
    <p:sldId id="349" r:id="rId16"/>
    <p:sldId id="350" r:id="rId17"/>
    <p:sldId id="351" r:id="rId18"/>
    <p:sldId id="352" r:id="rId19"/>
    <p:sldId id="353" r:id="rId20"/>
    <p:sldId id="321" r:id="rId21"/>
  </p:sldIdLst>
  <p:sldSz cx="12192000" cy="6858000"/>
  <p:notesSz cx="9942513" cy="6761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0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7"/>
    <a:srgbClr val="E32012"/>
    <a:srgbClr val="A8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09" autoAdjust="0"/>
    <p:restoredTop sz="80491" autoAdjust="0"/>
  </p:normalViewPr>
  <p:slideViewPr>
    <p:cSldViewPr snapToGrid="0" snapToObjects="1">
      <p:cViewPr varScale="1">
        <p:scale>
          <a:sx n="84" d="100"/>
          <a:sy n="84" d="100"/>
        </p:scale>
        <p:origin x="114" y="6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648" y="-84"/>
      </p:cViewPr>
      <p:guideLst>
        <p:guide orient="horz" pos="2130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8B3B-8CEF-994A-B144-84F1EEB01429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F5CA-780D-9D45-A450-48C7F94A6B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30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3AF1-1C1F-FE4C-9E58-FFC708FDE9CA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2" y="3253809"/>
            <a:ext cx="7954010" cy="26622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A748-C31A-834F-A185-BEBF71F228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0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39875" y="423863"/>
            <a:ext cx="6738938" cy="3790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94252" y="4436737"/>
            <a:ext cx="7954010" cy="1479281"/>
          </a:xfrm>
        </p:spPr>
        <p:txBody>
          <a:bodyPr/>
          <a:lstStyle/>
          <a:p>
            <a:pPr marL="0" lv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3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4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8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2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5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1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3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0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5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9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6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8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7" r:id="rId4"/>
    <p:sldLayoutId id="2147483651" r:id="rId5"/>
    <p:sldLayoutId id="214748365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vingtuesday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givingtuesday@cafrussi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5455" y="1091821"/>
            <a:ext cx="9419117" cy="873458"/>
          </a:xfrm>
        </p:spPr>
        <p:txBody>
          <a:bodyPr/>
          <a:lstStyle/>
          <a:p>
            <a:r>
              <a:rPr lang="ru-RU" sz="2800" dirty="0" smtClean="0"/>
              <a:t>#Щедрый</a:t>
            </a:r>
            <a:r>
              <a:rPr lang="ru-RU" sz="2800" dirty="0" smtClean="0">
                <a:solidFill>
                  <a:srgbClr val="FF0000"/>
                </a:solidFill>
              </a:rPr>
              <a:t>Вторник 2018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в России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86715" y="5471966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cap="all" baseline="0" smtClean="0">
                <a:solidFill>
                  <a:srgbClr val="006FB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1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признаний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офисе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91" y="1688357"/>
            <a:ext cx="3179929" cy="16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Kornacheva.CAFRUSSIA\AppData\Local\Microsoft\Windows\Temporary Internet Files\Content.Outlook\ZZ95FH95\1_Teva_e-letter_HISTORY_tuesday_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20" y="2019258"/>
            <a:ext cx="3453463" cy="1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rnacheva.CAFRUSSIA\AppData\Local\Microsoft\Windows\Temporary Internet Files\Content.Outlook\ZZ95FH95\4_Teva_e-letter_HISTORY_tuesday_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04" y="3357820"/>
            <a:ext cx="3740647" cy="19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7104" y="2306472"/>
            <a:ext cx="4940490" cy="348017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10" y="3357820"/>
            <a:ext cx="341194" cy="4571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7104" y="2019258"/>
            <a:ext cx="5268036" cy="44082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1600" dirty="0" smtClean="0"/>
              <a:t>В рамках флешмоба «Неделя признаний» сотрудники фармацевтической компании </a:t>
            </a:r>
            <a:r>
              <a:rPr lang="en-US" sz="1600" dirty="0" smtClean="0"/>
              <a:t>Teva </a:t>
            </a:r>
            <a:r>
              <a:rPr lang="ru-RU" sz="1600" dirty="0" smtClean="0"/>
              <a:t>могли </a:t>
            </a:r>
            <a:r>
              <a:rPr lang="ru-RU" sz="1600" b="1" dirty="0" smtClean="0"/>
              <a:t>рассказать о своем опыте волонтерства и сотрудничества с НКО чтобы вдохновить коллег.</a:t>
            </a:r>
            <a:r>
              <a:rPr lang="ru-RU" sz="1600" dirty="0" smtClean="0"/>
              <a:t> Лучшие истории были опубликованы на внутреннем информационном портале компании </a:t>
            </a:r>
          </a:p>
          <a:p>
            <a:r>
              <a:rPr lang="ru-RU" sz="1600" dirty="0" smtClean="0"/>
              <a:t>Всю неделю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в офисе были организованы </a:t>
            </a:r>
            <a:r>
              <a:rPr lang="ru-RU" sz="1600" b="1" dirty="0" smtClean="0"/>
              <a:t>ярмарки, на которых сотрудники могли купить товары, сделанные подопечными различных благотворительных организаций </a:t>
            </a:r>
          </a:p>
          <a:p>
            <a:r>
              <a:rPr lang="ru-RU" sz="1600" b="1" dirty="0" smtClean="0"/>
              <a:t>В </a:t>
            </a:r>
            <a:r>
              <a:rPr lang="en-US" sz="1600" b="1" dirty="0" smtClean="0"/>
              <a:t>#</a:t>
            </a:r>
            <a:r>
              <a:rPr lang="ru-RU" sz="1600" b="1" dirty="0" smtClean="0"/>
              <a:t>ЩедрыйВторник </a:t>
            </a:r>
            <a:r>
              <a:rPr lang="ru-RU" sz="1600" dirty="0" smtClean="0"/>
              <a:t>прошла лекция о благотворительности и волонтерстве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26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910" y="791570"/>
            <a:ext cx="7809783" cy="710808"/>
          </a:xfrm>
        </p:spPr>
        <p:txBody>
          <a:bodyPr/>
          <a:lstStyle/>
          <a:p>
            <a:r>
              <a:rPr lang="ru-RU" dirty="0" smtClean="0"/>
              <a:t>Старт программы корпоративного волонтерства в «Дикси»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/>
              <a:t>В рамках #Щедрого вторника «ДИКСИ» организовала благотворительный марафон, включивший в себя несколько мероприятий для покупателей и сотрудников компании.  </a:t>
            </a:r>
            <a:r>
              <a:rPr lang="ru-RU" sz="1600" b="1" dirty="0"/>
              <a:t>«ПРОДУКТЫ В ПОМОЩЬ» </a:t>
            </a:r>
            <a:r>
              <a:rPr lang="ru-RU" sz="1600" dirty="0"/>
              <a:t>- одна из акций, в течение которой покупатели двадцати магазинов «у дома» могли добровольно пожертвовать продукты длительного хранения, товары для дома и предметы личной гигиены. Активное участие в акции приняли не только покупатели, двенадцать  сотрудников московского офиса впервые выступили в качестве волонтеров по сбору товаров в магазинах. Партнером выступил Фонд продовольствия «Русь».</a:t>
            </a:r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28200" r="33740" b="29295"/>
          <a:stretch/>
        </p:blipFill>
        <p:spPr bwMode="auto">
          <a:xfrm>
            <a:off x="6199860" y="2169457"/>
            <a:ext cx="4974270" cy="30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0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малого бизнеса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Помощь детям и котикам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1688357"/>
            <a:ext cx="10397842" cy="4821625"/>
          </a:xfrm>
        </p:spPr>
        <p:txBody>
          <a:bodyPr/>
          <a:lstStyle/>
          <a:p>
            <a:endParaRPr lang="ru-RU" sz="1600" b="1" dirty="0"/>
          </a:p>
          <a:p>
            <a:r>
              <a:rPr lang="ru-RU" sz="1600" b="1" dirty="0" smtClean="0"/>
              <a:t>Котокофейня </a:t>
            </a:r>
            <a:r>
              <a:rPr lang="ru-RU" sz="1600" b="1" dirty="0"/>
              <a:t>«Котики и Люди»</a:t>
            </a:r>
            <a:r>
              <a:rPr lang="ru-RU" sz="1600" dirty="0"/>
              <a:t> и Международный благотворительный фонд помощи животным «Дарящие Надежду» 28 ноября провели мероприятие в помощь бездомным животным. Гости кофейни приносили корм и медикаменты для животных и оставляли пожертвования в пользу фонда. Кроме того, кофейня перечислила 15% выручки за день в </a:t>
            </a:r>
            <a:r>
              <a:rPr lang="ru-RU" sz="1600" dirty="0" smtClean="0"/>
              <a:t>фонд</a:t>
            </a:r>
            <a:endParaRPr lang="ru-RU" sz="1600" dirty="0"/>
          </a:p>
          <a:p>
            <a:r>
              <a:rPr lang="ru-RU" sz="1600" b="1" dirty="0" smtClean="0"/>
              <a:t>Студия </a:t>
            </a:r>
            <a:r>
              <a:rPr lang="ru-RU" sz="1600" b="1" dirty="0"/>
              <a:t>маникюра Ирины Арустамян</a:t>
            </a:r>
            <a:r>
              <a:rPr lang="ru-RU" sz="1600" dirty="0"/>
              <a:t> с 28 ноября по 2 декабря приглашала всех сделать классический маникюр, все деньги за который были перечислены уставные цели фонда помощи детям с онкологическими заболеваниями «Счастливый мир».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247349"/>
            <a:ext cx="4471916" cy="332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</a:t>
            </a:r>
            <a:r>
              <a:rPr lang="ru-RU" dirty="0"/>
              <a:t>г</a:t>
            </a:r>
            <a:r>
              <a:rPr lang="ru-RU" dirty="0" smtClean="0"/>
              <a:t>од начинается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#</a:t>
            </a:r>
            <a:r>
              <a:rPr lang="ru-RU" dirty="0" err="1" smtClean="0"/>
              <a:t>щедрыйВторник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5762" y="2007443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Фонд </a:t>
            </a:r>
            <a:r>
              <a:rPr lang="ru-RU" sz="1600" dirty="0"/>
              <a:t>социального, культурного и экономического развития Уфы </a:t>
            </a:r>
            <a:r>
              <a:rPr lang="ru-RU" sz="1600" b="1" dirty="0"/>
              <a:t>«Общественный фонд развития города» </a:t>
            </a:r>
            <a:r>
              <a:rPr lang="ru-RU" sz="1600" dirty="0"/>
              <a:t>в #ЩедрыйВторник организовал для детей встречу с Дедом Морозом в офисе фонда. Гостей мероприятия встречали агенты Секретной службы Деда Мороза и </a:t>
            </a:r>
            <a:r>
              <a:rPr lang="ru-RU" sz="1600" dirty="0" err="1"/>
              <a:t>Пеппи</a:t>
            </a:r>
            <a:r>
              <a:rPr lang="ru-RU" sz="1600" dirty="0"/>
              <a:t> Длинный Чулок. Также Дед Мороз познакомил детей с благотворительным проектом фонда "Письмо Деду Морозу", которому исполнилось 15 лет.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Школьники собирают подарки</a:t>
            </a:r>
          </a:p>
          <a:p>
            <a:r>
              <a:rPr lang="ru-RU" sz="1600" dirty="0"/>
              <a:t>Волонтеры и все ученики МБОУ "СОШ </a:t>
            </a:r>
            <a:r>
              <a:rPr lang="ru-RU" sz="1600" dirty="0" err="1"/>
              <a:t>им.А.Антошечкина</a:t>
            </a:r>
            <a:r>
              <a:rPr lang="ru-RU" sz="1600" dirty="0"/>
              <a:t>" поселка Долгоруково Калининградской области в ноябре с удовольствием поучаствовали в сборе сладких новогодних подарков для подопечных фонда "Созидая жизнь". А в декабре в школе устроили благотворительную ярмарку "Свет Рождественской звезды", собранные 10 тысяч рублей были переданы в фонд "Верю в чудо".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96" y="2388358"/>
            <a:ext cx="4209760" cy="2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4285933"/>
          </a:xfrm>
        </p:spPr>
        <p:txBody>
          <a:bodyPr/>
          <a:lstStyle/>
          <a:p>
            <a:r>
              <a:rPr lang="ru-RU" sz="1600" b="1" dirty="0" smtClean="0"/>
              <a:t>Московская </a:t>
            </a:r>
            <a:r>
              <a:rPr lang="ru-RU" sz="1600" b="1" dirty="0"/>
              <a:t>библиотека № 37 </a:t>
            </a:r>
            <a:r>
              <a:rPr lang="ru-RU" sz="1600" dirty="0" smtClean="0"/>
              <a:t>провела </a:t>
            </a:r>
            <a:r>
              <a:rPr lang="ru-RU" sz="1600" dirty="0"/>
              <a:t>программу "Сердце сердцу весть подает". </a:t>
            </a:r>
            <a:r>
              <a:rPr lang="ru-RU" sz="1600" dirty="0" smtClean="0"/>
              <a:t>Вице-президент </a:t>
            </a:r>
            <a:r>
              <a:rPr lang="ru-RU" sz="1600" dirty="0"/>
              <a:t>фонда "Быть добру" Ирина Довжик открыла мероприятие тренингом "Фитнес мозга", который помогает развивать логику, память, мышление. </a:t>
            </a:r>
            <a:endParaRPr lang="ru-RU" sz="1600" dirty="0" smtClean="0"/>
          </a:p>
          <a:p>
            <a:r>
              <a:rPr lang="ru-RU" sz="1600" b="1" dirty="0" smtClean="0"/>
              <a:t>Научная </a:t>
            </a:r>
            <a:r>
              <a:rPr lang="ru-RU" sz="1600" b="1" dirty="0"/>
              <a:t>библиотека №1 Сибирского государственного университета науки и технологий имени академика М.Ф. </a:t>
            </a:r>
            <a:r>
              <a:rPr lang="ru-RU" sz="1600" b="1" dirty="0" err="1"/>
              <a:t>Решетнева</a:t>
            </a:r>
            <a:r>
              <a:rPr lang="ru-RU" sz="1600" b="1" dirty="0"/>
              <a:t> </a:t>
            </a:r>
            <a:r>
              <a:rPr lang="ru-RU" sz="1600" dirty="0" smtClean="0"/>
              <a:t>города </a:t>
            </a:r>
            <a:r>
              <a:rPr lang="ru-RU" sz="1600" dirty="0"/>
              <a:t>Красноярска стала частью благотворительного движения #ЩедрыйВторник. Одной из акций стала «Читайте на здоровье». Для пациентов ГКБ № 20 им. И.С. </a:t>
            </a:r>
            <a:r>
              <a:rPr lang="ru-RU" sz="1600" dirty="0" err="1"/>
              <a:t>Берзона</a:t>
            </a:r>
            <a:r>
              <a:rPr lang="ru-RU" sz="1600" dirty="0"/>
              <a:t>. Библиотекари передали книги из личных библиотек в постоянное пользование больным терапевтического отделения. Книги помогут создать более комфортные условия для пребывания пациентов в больнице, поднять настроение и отвлечь от грустных мыслей.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57" y="3248167"/>
            <a:ext cx="4351241" cy="28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25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Школы 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1572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516" y="215727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/>
              <a:t>В рамках проекта «Добрая школа»</a:t>
            </a:r>
            <a:r>
              <a:rPr lang="ru-RU" dirty="0"/>
              <a:t>, организованного движением «Чистое дело» и фондом «Линия жизни», можно было сдать макулатуру в учебных заведениях - школах, детских садиках и ВУЗах. </a:t>
            </a:r>
            <a:r>
              <a:rPr lang="ru-RU" dirty="0" smtClean="0"/>
              <a:t>Специально </a:t>
            </a:r>
            <a:r>
              <a:rPr lang="ru-RU" dirty="0"/>
              <a:t>в Неделю Признаний и в честь #</a:t>
            </a:r>
            <a:r>
              <a:rPr lang="ru-RU" dirty="0" err="1"/>
              <a:t>ЩедрогоВторника</a:t>
            </a:r>
            <a:r>
              <a:rPr lang="ru-RU" dirty="0"/>
              <a:t> к участии в акции приглашались и бизнес-компании. Часть средств от переработки была направлена на реализацию медицинской программы «Линии жизни». </a:t>
            </a:r>
          </a:p>
        </p:txBody>
      </p:sp>
    </p:spTree>
    <p:extLst>
      <p:ext uri="{BB962C8B-B14F-4D97-AF65-F5344CB8AC3E}">
        <p14:creationId xmlns:p14="http://schemas.microsoft.com/office/powerpoint/2010/main" val="189865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761" y="782378"/>
            <a:ext cx="8409181" cy="360000"/>
          </a:xfrm>
        </p:spPr>
        <p:txBody>
          <a:bodyPr/>
          <a:lstStyle/>
          <a:p>
            <a:r>
              <a:rPr lang="ru-RU" dirty="0"/>
              <a:t>как в </a:t>
            </a:r>
            <a:r>
              <a:rPr lang="ru-RU" dirty="0">
                <a:solidFill>
                  <a:srgbClr val="FF0000"/>
                </a:solidFill>
              </a:rPr>
              <a:t>#ЩедрыйВторник </a:t>
            </a:r>
            <a:r>
              <a:rPr lang="ru-RU" dirty="0"/>
              <a:t>помогают те, кому тоже нужна помощь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160" y="1595021"/>
            <a:ext cx="7685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Ветераны детям</a:t>
            </a:r>
          </a:p>
          <a:p>
            <a:r>
              <a:rPr lang="ru-RU" sz="1600" dirty="0" smtClean="0"/>
              <a:t>Сотрудники </a:t>
            </a:r>
            <a:r>
              <a:rPr lang="ru-RU" sz="1600" dirty="0"/>
              <a:t>первичной ветеранской организации микрорайона "</a:t>
            </a:r>
            <a:r>
              <a:rPr lang="ru-RU" sz="1600" dirty="0" err="1"/>
              <a:t>Завокзальный</a:t>
            </a:r>
            <a:r>
              <a:rPr lang="ru-RU" sz="1600" dirty="0"/>
              <a:t>" в городе Чайковском Пермского края собрали и передали детям из Центра помощи детям, оставшимся без попечения родителей, теплые вещи, альбомы, цветные карандаши, краски.</a:t>
            </a:r>
          </a:p>
          <a:p>
            <a:endParaRPr lang="ru-RU" sz="1600" dirty="0"/>
          </a:p>
          <a:p>
            <a:r>
              <a:rPr lang="ru-RU" sz="1600" b="1" dirty="0"/>
              <a:t>Дети </a:t>
            </a:r>
            <a:r>
              <a:rPr lang="ru-RU" sz="1600" b="1" dirty="0" smtClean="0"/>
              <a:t>животным</a:t>
            </a:r>
            <a:endParaRPr lang="ru-RU" sz="1600" dirty="0" smtClean="0"/>
          </a:p>
          <a:p>
            <a:r>
              <a:rPr lang="ru-RU" sz="1600" dirty="0" smtClean="0"/>
              <a:t>Коллектив </a:t>
            </a:r>
            <a:r>
              <a:rPr lang="ru-RU" sz="1600" dirty="0"/>
              <a:t>Реабилитационного Центра для детей и подростков с ограниченными возможностями города Березники приобрел 12 кг сухого корма для животных из приюта "Верность".</a:t>
            </a:r>
          </a:p>
          <a:p>
            <a:endParaRPr lang="ru-RU" sz="1600" dirty="0"/>
          </a:p>
          <a:p>
            <a:r>
              <a:rPr lang="ru-RU" sz="1600" b="1" dirty="0"/>
              <a:t>Школьники </a:t>
            </a:r>
            <a:r>
              <a:rPr lang="ru-RU" sz="1600" b="1" dirty="0" smtClean="0"/>
              <a:t>пожилым</a:t>
            </a:r>
            <a:endParaRPr lang="ru-RU" sz="1600" b="1" dirty="0"/>
          </a:p>
          <a:p>
            <a:r>
              <a:rPr lang="ru-RU" sz="1600" dirty="0"/>
              <a:t>Байкальский благотворительный фонд местного сообщества в Бурятии провел конкурс рисунков «Мы и внуки». В течение месяца школы города — партнеры программы «Добрый Улан-Удэ. Улан-Удэ – территория добра» проводили акцию «Щедрый вторник». В этих акциях приняли участие более 5000 школьников и </a:t>
            </a:r>
            <a:r>
              <a:rPr lang="ru-RU" sz="1600" dirty="0" smtClean="0"/>
              <a:t>учителей. Участники </a:t>
            </a:r>
            <a:r>
              <a:rPr lang="ru-RU" sz="1600" dirty="0"/>
              <a:t>акции приобретали </a:t>
            </a:r>
            <a:r>
              <a:rPr lang="ru-RU" sz="1600" dirty="0" smtClean="0"/>
              <a:t>кружки</a:t>
            </a:r>
            <a:r>
              <a:rPr lang="ru-RU" sz="1600" dirty="0"/>
              <a:t>, магниты и открытки, а также картины участников всероссийского конкурса рисунков «Мы и внуки», собранные средства шли на помощь подопечным фонда, в том числе пожилым</a:t>
            </a:r>
            <a:r>
              <a:rPr lang="ru-RU" sz="1400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42" y="1802254"/>
            <a:ext cx="3068775" cy="46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1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52" y="1555668"/>
            <a:ext cx="11187217" cy="38983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#</a:t>
            </a:r>
            <a:r>
              <a:rPr lang="ru-RU" sz="3600" smtClean="0">
                <a:solidFill>
                  <a:srgbClr val="FF0000"/>
                </a:solidFill>
              </a:rPr>
              <a:t>ЩедрыйВторник </a:t>
            </a:r>
            <a:r>
              <a:rPr lang="ru-RU" sz="3600" dirty="0" smtClean="0">
                <a:solidFill>
                  <a:srgbClr val="FF0000"/>
                </a:solidFill>
              </a:rPr>
              <a:t>– 2018 пройдет 27 ноября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  <a:hlinkClick r:id="rId3"/>
              </a:rPr>
              <a:t>www.givingtuesday.ru</a:t>
            </a:r>
            <a:endParaRPr lang="ru-RU" sz="3600" dirty="0" smtClean="0">
              <a:solidFill>
                <a:srgbClr val="0070C0"/>
              </a:solidFill>
            </a:endParaRPr>
          </a:p>
          <a:p>
            <a:endParaRPr lang="ru-RU" sz="3600" dirty="0">
              <a:solidFill>
                <a:srgbClr val="0070C0"/>
              </a:solidFill>
            </a:endParaRPr>
          </a:p>
          <a:p>
            <a:r>
              <a:rPr lang="ru-RU" sz="3600" dirty="0" smtClean="0">
                <a:solidFill>
                  <a:srgbClr val="0070C0"/>
                </a:solidFill>
              </a:rPr>
              <a:t>Вопросы? </a:t>
            </a:r>
          </a:p>
          <a:p>
            <a:r>
              <a:rPr lang="en-US" sz="3600" dirty="0" smtClean="0">
                <a:solidFill>
                  <a:srgbClr val="0070C0"/>
                </a:solidFill>
                <a:hlinkClick r:id="rId4"/>
              </a:rPr>
              <a:t>givingtuesday@cafrussia.ru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ru-RU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Что это такое 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32263" y="1705972"/>
            <a:ext cx="7274256" cy="452423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ЩедрыйВторник – </a:t>
            </a:r>
            <a:r>
              <a:rPr lang="ru-RU" sz="1600" dirty="0" smtClean="0"/>
              <a:t>международный день благотворительности, который существует в России </a:t>
            </a:r>
            <a:r>
              <a:rPr lang="ru-RU" sz="1600" b="1" dirty="0" smtClean="0"/>
              <a:t>с 2016 года </a:t>
            </a:r>
            <a:r>
              <a:rPr lang="ru-RU" sz="1600" dirty="0" smtClean="0"/>
              <a:t>и </a:t>
            </a:r>
            <a:r>
              <a:rPr lang="ru-RU" sz="1600" b="1" dirty="0" smtClean="0"/>
              <a:t>проходит в последний вторник ноября. </a:t>
            </a:r>
            <a:r>
              <a:rPr lang="ru-RU" sz="1600" b="1" dirty="0" smtClean="0">
                <a:solidFill>
                  <a:srgbClr val="FF0000"/>
                </a:solidFill>
              </a:rPr>
              <a:t>В 2018 году </a:t>
            </a:r>
            <a:r>
              <a:rPr lang="en-US" sz="1600" b="1" dirty="0" smtClean="0">
                <a:solidFill>
                  <a:srgbClr val="FF0000"/>
                </a:solidFill>
              </a:rPr>
              <a:t>#</a:t>
            </a:r>
            <a:r>
              <a:rPr lang="ru-RU" sz="1600" b="1" dirty="0" smtClean="0">
                <a:solidFill>
                  <a:srgbClr val="FF0000"/>
                </a:solidFill>
              </a:rPr>
              <a:t>ЩедрыйВторник пройдет 27 ноября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Основная цель </a:t>
            </a:r>
            <a:r>
              <a:rPr lang="ru-RU" sz="1600" dirty="0" smtClean="0"/>
              <a:t>– развитие культуры благотворительности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этот день благотворительные фонды, компании, музеи, театры школы и университеты </a:t>
            </a:r>
            <a:r>
              <a:rPr lang="ru-RU" sz="1600" b="1" dirty="0" smtClean="0"/>
              <a:t>проводят благотворительные мероприятия (выставки, концерты, лекции)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На официальном сайте инициативы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есть интерактивная карта России, на которой отмечены все благотворительные мероприятия, проходящие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Любой человек зайдя на сайт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может выбрать мероприятие и принять в нем участие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Участие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ЩедромВторнике </a:t>
            </a:r>
            <a:r>
              <a:rPr lang="ru-RU" sz="1600" b="1" dirty="0" smtClean="0">
                <a:solidFill>
                  <a:srgbClr val="FF0000"/>
                </a:solidFill>
              </a:rPr>
              <a:t>бесплатно и свободно для всех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Организатор инициативы – </a:t>
            </a:r>
            <a:r>
              <a:rPr lang="ru-RU" sz="1600" b="1" dirty="0" smtClean="0"/>
              <a:t>Фонд «КАФ» </a:t>
            </a:r>
            <a:r>
              <a:rPr lang="en-US" sz="1600" b="1" dirty="0" smtClean="0"/>
              <a:t>cafrussia.ru – </a:t>
            </a:r>
            <a:r>
              <a:rPr lang="ru-RU" sz="1600" b="1" dirty="0" smtClean="0"/>
              <a:t>организация </a:t>
            </a:r>
            <a:r>
              <a:rPr lang="ru-RU" sz="1600" dirty="0" smtClean="0"/>
              <a:t>с 25 летней историей работы в России </a:t>
            </a:r>
            <a:endParaRPr lang="en-US" sz="1600" dirty="0" smtClean="0"/>
          </a:p>
          <a:p>
            <a:pPr indent="0"/>
            <a:endParaRPr lang="ru-RU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r="6082" b="3031"/>
          <a:stretch/>
        </p:blipFill>
        <p:spPr bwMode="auto">
          <a:xfrm>
            <a:off x="7929347" y="2034770"/>
            <a:ext cx="4067033" cy="32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104263" y="5145206"/>
            <a:ext cx="3193576" cy="13648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77270" y="4189863"/>
            <a:ext cx="1320569" cy="13647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2016 - </a:t>
            </a:r>
            <a:r>
              <a:rPr lang="ru-RU" dirty="0" smtClean="0"/>
              <a:t>2017</a:t>
            </a:r>
            <a:br>
              <a:rPr lang="ru-RU" dirty="0" smtClean="0"/>
            </a:br>
            <a:r>
              <a:rPr lang="ru-RU" dirty="0" smtClean="0"/>
              <a:t>в цифрах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5093" y="1596788"/>
            <a:ext cx="6755641" cy="5090615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100 стран </a:t>
            </a:r>
            <a:r>
              <a:rPr lang="ru-RU" sz="1600" dirty="0" smtClean="0"/>
              <a:t>– участников инициативы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1800</a:t>
            </a:r>
            <a:r>
              <a:rPr lang="ru-RU" sz="1600" dirty="0" smtClean="0"/>
              <a:t> партнеров (НКО, бизнес, государственные и муниципальные учреждения)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227 городов и населённых пунктов </a:t>
            </a:r>
            <a:endParaRPr lang="ru-RU" sz="1600" dirty="0" smtClean="0"/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3000</a:t>
            </a:r>
            <a:r>
              <a:rPr lang="ru-RU" sz="1600" dirty="0" smtClean="0"/>
              <a:t> благотворительных событий  по всей стране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Более </a:t>
            </a:r>
            <a:r>
              <a:rPr lang="ru-RU" sz="1600" b="1" dirty="0" smtClean="0"/>
              <a:t>5000</a:t>
            </a:r>
            <a:r>
              <a:rPr lang="ru-RU" sz="1600" dirty="0" smtClean="0"/>
              <a:t> публикаций в СМИ, включая федеральное ТВ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– один из </a:t>
            </a:r>
            <a:r>
              <a:rPr lang="ru-RU" sz="1600" b="1" dirty="0" smtClean="0"/>
              <a:t>лидеров среди хештегов в социальных сетях (20 000 хештегов)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Рост пожертвований в благотворительные организации – </a:t>
            </a:r>
          </a:p>
          <a:p>
            <a:pPr indent="0"/>
            <a:r>
              <a:rPr lang="ru-RU" sz="1600" b="1" dirty="0" smtClean="0">
                <a:solidFill>
                  <a:srgbClr val="FF0000"/>
                </a:solidFill>
              </a:rPr>
              <a:t>в 2 раза </a:t>
            </a:r>
            <a:r>
              <a:rPr lang="ru-RU" sz="1600" dirty="0" smtClean="0">
                <a:solidFill>
                  <a:srgbClr val="FF0000"/>
                </a:solidFill>
              </a:rPr>
              <a:t>согласно данным от онлайн платформ по сбору пожертвований и платежных систем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2016 – </a:t>
            </a:r>
            <a:r>
              <a:rPr lang="ru-RU" sz="1600" b="1" dirty="0" smtClean="0"/>
              <a:t>лауреат премии в области фандрайзинга «Золотой Кот»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b="1" dirty="0" smtClean="0"/>
              <a:t>#</a:t>
            </a:r>
            <a:r>
              <a:rPr lang="ru-RU" sz="1600" b="1" dirty="0"/>
              <a:t>ЩедрыйВторник 2017 </a:t>
            </a:r>
            <a:r>
              <a:rPr lang="ru-RU" sz="1600" dirty="0"/>
              <a:t>– вошел в шорт-лист премии </a:t>
            </a:r>
            <a:r>
              <a:rPr lang="ru-RU" sz="1600" b="1" dirty="0"/>
              <a:t>«Серебряный Лучник» </a:t>
            </a:r>
            <a:r>
              <a:rPr lang="ru-RU" sz="1600" dirty="0"/>
              <a:t>в номинации Благотворительность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38" y="1992572"/>
            <a:ext cx="4568863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1" y="641445"/>
            <a:ext cx="8532011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>Информационные партнеры </a:t>
            </a:r>
            <a:endParaRPr lang="ru-RU" dirty="0"/>
          </a:p>
        </p:txBody>
      </p:sp>
      <p:pic>
        <p:nvPicPr>
          <p:cNvPr id="2050" name="Picture 2" descr="https://sharij.net/wp-content/uploads/2017/06/yand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6" y="1378963"/>
            <a:ext cx="1193629" cy="63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r="19383"/>
          <a:stretch/>
        </p:blipFill>
        <p:spPr bwMode="auto">
          <a:xfrm>
            <a:off x="1050224" y="2028942"/>
            <a:ext cx="1792489" cy="6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\\main\Support\Group-PR\#GivingTuesday\2016\Отчет\Яндекс\Яндекс морда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84" y="1574322"/>
            <a:ext cx="4767433" cy="3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667240" y="1695778"/>
            <a:ext cx="3490948" cy="1301457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\\main\Support\Group-PR\#GivingTuesday\2017\21 ноября_Флакон\Льеж\Логотипы\Информационные\rr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17" y="3481295"/>
            <a:ext cx="2177637" cy="5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96" y="2643184"/>
            <a:ext cx="1441544" cy="7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\\main\Support\Group-PR\#GivingTuesday\2017\21 ноября_Флакон\Льеж\Логотипы\Информационные\logo-socinavigator-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24" y="4290015"/>
            <a:ext cx="23876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MAIN\Support\Group-PR\#GivingTuesday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0" y="4818308"/>
            <a:ext cx="17335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MAIN\Support\Group-PR\#GivingTuesday\vk-5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08" y="3198756"/>
            <a:ext cx="983697" cy="9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06" y="4290015"/>
            <a:ext cx="1297608" cy="47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39821" r="24308" b="41805"/>
          <a:stretch/>
        </p:blipFill>
        <p:spPr bwMode="auto">
          <a:xfrm>
            <a:off x="843591" y="5532683"/>
            <a:ext cx="2205753" cy="51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56" y="5011721"/>
            <a:ext cx="3092841" cy="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\\main\Support\Group-PR\#GivingTuesday\2016\Отчет\Фейсбук\Фб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97" y="2921957"/>
            <a:ext cx="4412776" cy="35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\\MAIN\Support\Group-PR\#GivingTuesday\facebook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44" y="5359968"/>
            <a:ext cx="2295105" cy="8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344449" y="4818308"/>
            <a:ext cx="3963323" cy="1038931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3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Проходит при поддержке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1951093"/>
            <a:ext cx="3498518" cy="160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MAIN\Support\Group-PR\#GivingTuesday\pgrants_logo_office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3577476"/>
            <a:ext cx="9001237" cy="8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AIN\Support\Group-PR\#GivingTuesday\KO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4835595"/>
            <a:ext cx="4151080" cy="8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Флешмоб «</a:t>
            </a:r>
            <a:r>
              <a:rPr lang="ru-RU" dirty="0" smtClean="0">
                <a:solidFill>
                  <a:srgbClr val="FF0000"/>
                </a:solidFill>
              </a:rPr>
              <a:t>Неделя признаний»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4969419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преддверии </a:t>
            </a:r>
            <a:r>
              <a:rPr lang="en-US" sz="1600" dirty="0" smtClean="0"/>
              <a:t>#</a:t>
            </a:r>
            <a:r>
              <a:rPr lang="ru-RU" sz="1600" dirty="0" smtClean="0"/>
              <a:t>ЩедрогоВторника мы </a:t>
            </a:r>
            <a:r>
              <a:rPr lang="ru-RU" sz="1600" b="1" dirty="0" smtClean="0"/>
              <a:t>проводим флешмоб «Неделя признаний»</a:t>
            </a:r>
            <a:r>
              <a:rPr lang="ru-RU" sz="1600" dirty="0" smtClean="0"/>
              <a:t> в рамках которого </a:t>
            </a:r>
            <a:r>
              <a:rPr lang="ru-RU" sz="1600" b="1" dirty="0" smtClean="0"/>
              <a:t>тысячи пользователей соцсетей </a:t>
            </a:r>
            <a:r>
              <a:rPr lang="ru-RU" sz="1600" dirty="0" smtClean="0"/>
              <a:t>рассказывают о том, какие благотворительные организации они поддерживают и какие добрые дела совершают для того, чтобы привлечь внимание к благотворительности 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общей сложности о своих добрых делах уже рассказало более 15 тысяч пользователей соцсетей	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«Неделе Признаний» традиционно принимают участие селебритиз: Ирина Горбачева, Алсу, Антон </a:t>
            </a:r>
            <a:r>
              <a:rPr lang="ru-RU" sz="1600" dirty="0"/>
              <a:t>Комолов, </a:t>
            </a:r>
            <a:r>
              <a:rPr lang="ru-RU" sz="1600" dirty="0" smtClean="0"/>
              <a:t>Василий Уткин, Валдис Пельш, Дарья Мороз, Юлия </a:t>
            </a:r>
            <a:r>
              <a:rPr lang="ru-RU" sz="1600" dirty="0"/>
              <a:t>Пересильд, Тутта Ларсен, Елена Исинбаева, Кристина Асмус, Сергей Жуков, Ольга </a:t>
            </a:r>
            <a:r>
              <a:rPr lang="ru-RU" sz="1600" dirty="0" err="1" smtClean="0"/>
              <a:t>Картункова</a:t>
            </a:r>
            <a:r>
              <a:rPr lang="ru-RU" sz="1600" dirty="0" smtClean="0"/>
              <a:t>, Лиза Боярская, Андрей Звягинцев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07" y="1144957"/>
            <a:ext cx="5434630" cy="47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main\Support\Group-PR\#GivingTuesday\2016\Звезды\Ирина Горбачева\GT celebrity_Irina Gorbache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006" y="3792052"/>
            <a:ext cx="2072683" cy="20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ain\Support\Group-PR\#GivingTuesday\2016\Звезды\Андрей Звягинцев\IMG_9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14" y="4180228"/>
            <a:ext cx="1301087" cy="19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Моя Щедрая История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80837" y="2169458"/>
            <a:ext cx="6466124" cy="3835557"/>
          </a:xfrm>
        </p:spPr>
        <p:txBody>
          <a:bodyPr/>
          <a:lstStyle/>
          <a:p>
            <a:r>
              <a:rPr lang="ru-RU" sz="1600" b="1" dirty="0">
                <a:solidFill>
                  <a:srgbClr val="FF0000"/>
                </a:solidFill>
              </a:rPr>
              <a:t>Моя Щедрая история </a:t>
            </a:r>
            <a:r>
              <a:rPr lang="ru-RU" sz="1600" dirty="0"/>
              <a:t>–  новый этап развития уже известного флешмоба «Неделя </a:t>
            </a:r>
            <a:r>
              <a:rPr lang="ru-RU" sz="1600" dirty="0" smtClean="0"/>
              <a:t>признаний»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период с 20 ноября по 4 декабря любой человек в рамках «Недели признаний» сможет не только признаться в добром деле, но</a:t>
            </a:r>
            <a:r>
              <a:rPr lang="ru-RU" sz="1600" b="1" dirty="0"/>
              <a:t> и рассказать историю, связанную с благотворительностью</a:t>
            </a:r>
          </a:p>
          <a:p>
            <a:r>
              <a:rPr lang="ru-RU" sz="1600" dirty="0"/>
              <a:t>20 лучших историй войдут в шорт лист по количеству лайков </a:t>
            </a:r>
            <a:r>
              <a:rPr lang="ru-RU" sz="1600" dirty="0" smtClean="0"/>
              <a:t>в социальных сетях и на сайте щедрыйвторник.рф </a:t>
            </a:r>
            <a:endParaRPr lang="ru-RU" sz="1600" dirty="0"/>
          </a:p>
          <a:p>
            <a:r>
              <a:rPr lang="ru-RU" sz="1600" dirty="0"/>
              <a:t>Экспертный совет выберет 3 лучшие истории, авторы которых смогут передать денежный грант в выбранную ими организацию </a:t>
            </a:r>
            <a:endParaRPr lang="ru-RU" sz="1600" dirty="0" smtClean="0"/>
          </a:p>
          <a:p>
            <a:r>
              <a:rPr lang="ru-RU" sz="1600" dirty="0" smtClean="0"/>
              <a:t>Результаты проекта появятся в формате специального проекта в журнале «Филантроп»</a:t>
            </a:r>
            <a:endParaRPr lang="ru-RU" sz="1600" dirty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17" y="2060811"/>
            <a:ext cx="4351928" cy="290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7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принять участие?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smtClean="0">
                <a:solidFill>
                  <a:srgbClr val="FF0000"/>
                </a:solidFill>
              </a:rPr>
              <a:t>Щедром</a:t>
            </a:r>
            <a:r>
              <a:rPr lang="ru-RU" dirty="0" smtClean="0"/>
              <a:t>Вторнике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6634447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/>
              <a:t>Зарегистрироваться на </a:t>
            </a:r>
            <a:r>
              <a:rPr lang="ru-RU" sz="1600" b="1" dirty="0"/>
              <a:t>сайте Щедрыйвторник.рф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/>
              <a:t>Разместить анонс </a:t>
            </a:r>
            <a:r>
              <a:rPr lang="ru-RU" sz="1600" dirty="0"/>
              <a:t>своего мероприятия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о своем мероприятии в </a:t>
            </a:r>
            <a:r>
              <a:rPr lang="ru-RU" sz="1600" b="1" dirty="0"/>
              <a:t>социальных сетях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Принять участие в флешмобе </a:t>
            </a:r>
            <a:r>
              <a:rPr lang="ru-RU" sz="1600" b="1" dirty="0"/>
              <a:t>«Неделя Признаний»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свою историю в рамках проекта </a:t>
            </a:r>
            <a:r>
              <a:rPr lang="ru-RU" sz="1600" b="1" dirty="0"/>
              <a:t>«Моя Щедрая </a:t>
            </a:r>
            <a:r>
              <a:rPr lang="ru-RU" sz="1600" b="1" dirty="0" smtClean="0"/>
              <a:t>История»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Поделиться </a:t>
            </a:r>
            <a:r>
              <a:rPr lang="ru-RU" sz="1600" dirty="0" smtClean="0"/>
              <a:t>с организаторами кейсом вашей организации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5" y="1869743"/>
            <a:ext cx="3199062" cy="451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817658"/>
            <a:ext cx="5477302" cy="1514904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Идеи для мероприятий в </a:t>
            </a:r>
            <a:r>
              <a:rPr lang="en-US" sz="3600" b="1" dirty="0" smtClean="0">
                <a:solidFill>
                  <a:schemeClr val="bg1"/>
                </a:solidFill>
              </a:rPr>
              <a:t>#</a:t>
            </a:r>
            <a:r>
              <a:rPr lang="ru-RU" sz="3600" b="1" dirty="0" smtClean="0">
                <a:solidFill>
                  <a:schemeClr val="bg1"/>
                </a:solidFill>
              </a:rPr>
              <a:t>ЩедрыйВторник</a:t>
            </a:r>
          </a:p>
        </p:txBody>
      </p:sp>
    </p:spTree>
    <p:extLst>
      <p:ext uri="{BB962C8B-B14F-4D97-AF65-F5344CB8AC3E}">
        <p14:creationId xmlns:p14="http://schemas.microsoft.com/office/powerpoint/2010/main" val="2406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2.xml><?xml version="1.0" encoding="utf-8"?>
<a:theme xmlns:a="http://schemas.openxmlformats.org/drawingml/2006/main" name="1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3.xml><?xml version="1.0" encoding="utf-8"?>
<a:theme xmlns:a="http://schemas.openxmlformats.org/drawingml/2006/main" name="2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4.xml><?xml version="1.0" encoding="utf-8"?>
<a:theme xmlns:a="http://schemas.openxmlformats.org/drawingml/2006/main" name="3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6316</TotalTime>
  <Words>1128</Words>
  <Application>Microsoft Office PowerPoint</Application>
  <PresentationFormat>Широкоэкранный</PresentationFormat>
  <Paragraphs>87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Blank</vt:lpstr>
      <vt:lpstr>1_Blank</vt:lpstr>
      <vt:lpstr>2_Blank</vt:lpstr>
      <vt:lpstr>3_Blank</vt:lpstr>
      <vt:lpstr>#ЩедрыйВторник 2018 в России </vt:lpstr>
      <vt:lpstr>#ЩедрыйВторник  Что это такое ?</vt:lpstr>
      <vt:lpstr>#ЩедрыйВторник 2016 - 2017 в цифрах</vt:lpstr>
      <vt:lpstr>#ЩедрыйВторник Информационные партнеры </vt:lpstr>
      <vt:lpstr>#ЩедрыйВторник 2018</vt:lpstr>
      <vt:lpstr>Флешмоб «Неделя признаний»</vt:lpstr>
      <vt:lpstr>#ЩедрыйВторник 2018</vt:lpstr>
      <vt:lpstr>Как принять участие? В #ЩедромВторнике </vt:lpstr>
      <vt:lpstr>Презентация PowerPoint</vt:lpstr>
      <vt:lpstr>Неделя признаний </vt:lpstr>
      <vt:lpstr>Старт программы корпоративного волонтерства в «Дикси»</vt:lpstr>
      <vt:lpstr>Участие малого бизнеса </vt:lpstr>
      <vt:lpstr>Новый год начинается </vt:lpstr>
      <vt:lpstr>библиотеки в</vt:lpstr>
      <vt:lpstr>Школы в </vt:lpstr>
      <vt:lpstr>как в #ЩедрыйВторник помогают те, кому тоже нужна помощь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Умнова Екатерина Александровна</cp:lastModifiedBy>
  <cp:revision>438</cp:revision>
  <cp:lastPrinted>2018-11-06T05:45:23Z</cp:lastPrinted>
  <dcterms:created xsi:type="dcterms:W3CDTF">2016-06-14T09:38:45Z</dcterms:created>
  <dcterms:modified xsi:type="dcterms:W3CDTF">2018-11-06T05:46:31Z</dcterms:modified>
</cp:coreProperties>
</file>